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67" r:id="rId3"/>
    <p:sldId id="258" r:id="rId4"/>
    <p:sldId id="269" r:id="rId5"/>
    <p:sldId id="263" r:id="rId6"/>
    <p:sldId id="273" r:id="rId7"/>
    <p:sldId id="272" r:id="rId8"/>
    <p:sldId id="274" r:id="rId9"/>
    <p:sldId id="276" r:id="rId10"/>
    <p:sldId id="275" r:id="rId11"/>
    <p:sldId id="262" r:id="rId12"/>
    <p:sldId id="265" r:id="rId13"/>
    <p:sldId id="264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BB4"/>
    <a:srgbClr val="004F98"/>
    <a:srgbClr val="5A8F7B"/>
    <a:srgbClr val="D4C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83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12B40-6C5C-458B-AFBC-37E45F7517C0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C3575-8D81-4F4F-A2DB-40F2C0D946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746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12CF4-73D5-F717-8944-19B0FFE72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D4891B-3BD1-387B-D08F-DA2B6817C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385059-0A57-2486-7278-FEDF2A7B2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4370D-D033-985C-7AC0-13B80302CC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7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C3575-8D81-4F4F-A2DB-40F2C0D946E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013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70311-F0E6-620A-2279-2198A053B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23F8F7-417B-5130-B82D-B5CB7CDCB0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8E4FFD-B9F5-FC87-BDCB-A1C12BFC0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738B8-6519-951C-3194-3BF0D005EA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87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49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DC13B-C6F7-AF2B-3845-E1FA2C2C8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99D66E5-C75A-B98A-AA22-980CACF24F84}"/>
              </a:ext>
            </a:extLst>
          </p:cNvPr>
          <p:cNvSpPr/>
          <p:nvPr/>
        </p:nvSpPr>
        <p:spPr>
          <a:xfrm>
            <a:off x="4507364" y="850324"/>
            <a:ext cx="4636636" cy="5150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E0DB680-6D2B-C909-5569-241917E18E36}"/>
              </a:ext>
            </a:extLst>
          </p:cNvPr>
          <p:cNvSpPr/>
          <p:nvPr/>
        </p:nvSpPr>
        <p:spPr>
          <a:xfrm>
            <a:off x="20935" y="0"/>
            <a:ext cx="4486429" cy="6858000"/>
          </a:xfrm>
          <a:prstGeom prst="rect">
            <a:avLst/>
          </a:prstGeom>
          <a:solidFill>
            <a:srgbClr val="004F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108A3212-A1FF-DC31-7A47-6B031EE60307}"/>
              </a:ext>
            </a:extLst>
          </p:cNvPr>
          <p:cNvSpPr/>
          <p:nvPr/>
        </p:nvSpPr>
        <p:spPr>
          <a:xfrm>
            <a:off x="-265112" y="5228355"/>
            <a:ext cx="3305993" cy="8866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320"/>
              </a:lnSpc>
              <a:spcAft>
                <a:spcPts val="1800"/>
              </a:spcAft>
            </a:pPr>
            <a:r>
              <a:rPr lang="en-US" sz="1100" b="1" dirty="0">
                <a:solidFill>
                  <a:srgbClr val="C19A6B"/>
                </a:solidFill>
                <a:latin typeface="Poppins" panose="00000500000000000000" pitchFamily="2" charset="0"/>
                <a:ea typeface="Arial" pitchFamily="34" charset="-122"/>
                <a:cs typeface="Poppins" panose="00000500000000000000" pitchFamily="2" charset="0"/>
              </a:rPr>
              <a:t>PRÆSENTATION V/ TRILLE YOSEFIPOR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33264034-A4DB-9704-58EA-6B7D3F8D2AA1}"/>
              </a:ext>
            </a:extLst>
          </p:cNvPr>
          <p:cNvSpPr/>
          <p:nvPr/>
        </p:nvSpPr>
        <p:spPr>
          <a:xfrm>
            <a:off x="219983" y="2454211"/>
            <a:ext cx="3723367" cy="1248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400" dirty="0">
                <a:solidFill>
                  <a:srgbClr val="D4C5B0"/>
                </a:solidFill>
                <a:latin typeface="Poppins ExtraBold" panose="00000900000000000000" pitchFamily="2" charset="0"/>
                <a:ea typeface="Arial" pitchFamily="34" charset="-122"/>
                <a:cs typeface="Poppins ExtraBold" panose="00000900000000000000" pitchFamily="2" charset="0"/>
              </a:rPr>
              <a:t>LOKALE LØSNINGER FOR ET SUNDERE KYSTVAND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F08293E-F2EF-C80E-F15F-47386A039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204" y="1976954"/>
            <a:ext cx="2790825" cy="2790825"/>
          </a:xfrm>
          <a:prstGeom prst="rect">
            <a:avLst/>
          </a:prstGeom>
        </p:spPr>
      </p:pic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D718E5DA-36BF-E0BE-C986-76D5B4B2D8BC}"/>
              </a:ext>
            </a:extLst>
          </p:cNvPr>
          <p:cNvCxnSpPr>
            <a:cxnSpLocks/>
          </p:cNvCxnSpPr>
          <p:nvPr/>
        </p:nvCxnSpPr>
        <p:spPr>
          <a:xfrm>
            <a:off x="-48491" y="1752348"/>
            <a:ext cx="4555855" cy="0"/>
          </a:xfrm>
          <a:prstGeom prst="line">
            <a:avLst/>
          </a:prstGeom>
          <a:ln>
            <a:solidFill>
              <a:srgbClr val="2E7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0">
            <a:extLst>
              <a:ext uri="{FF2B5EF4-FFF2-40B4-BE49-F238E27FC236}">
                <a16:creationId xmlns:a16="http://schemas.microsoft.com/office/drawing/2014/main" id="{2AE94CD4-6D71-B8CF-8924-B71BEA56BE92}"/>
              </a:ext>
            </a:extLst>
          </p:cNvPr>
          <p:cNvSpPr/>
          <p:nvPr/>
        </p:nvSpPr>
        <p:spPr>
          <a:xfrm>
            <a:off x="-96982" y="1090262"/>
            <a:ext cx="1671380" cy="8866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320"/>
              </a:lnSpc>
              <a:spcAft>
                <a:spcPts val="1800"/>
              </a:spcAft>
            </a:pPr>
            <a:r>
              <a:rPr lang="en-US" sz="1100" b="1" dirty="0">
                <a:solidFill>
                  <a:srgbClr val="C19A6B"/>
                </a:solidFill>
                <a:latin typeface="Poppins" panose="00000500000000000000" pitchFamily="2" charset="0"/>
                <a:ea typeface="Arial" pitchFamily="34" charset="-122"/>
                <a:cs typeface="Poppins" panose="00000500000000000000" pitchFamily="2" charset="0"/>
              </a:rPr>
              <a:t>NOVEMBER 2025 </a:t>
            </a: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47EBA041-A75B-7995-906D-74DCA318DEE7}"/>
              </a:ext>
            </a:extLst>
          </p:cNvPr>
          <p:cNvCxnSpPr>
            <a:cxnSpLocks/>
          </p:cNvCxnSpPr>
          <p:nvPr/>
        </p:nvCxnSpPr>
        <p:spPr>
          <a:xfrm>
            <a:off x="0" y="5332264"/>
            <a:ext cx="4507364" cy="0"/>
          </a:xfrm>
          <a:prstGeom prst="line">
            <a:avLst/>
          </a:prstGeom>
          <a:ln>
            <a:solidFill>
              <a:srgbClr val="2E7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6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4">
            <a:extLst>
              <a:ext uri="{FF2B5EF4-FFF2-40B4-BE49-F238E27FC236}">
                <a16:creationId xmlns:a16="http://schemas.microsoft.com/office/drawing/2014/main" id="{70D4D4A0-31CC-CAF1-C78A-3DB47644E882}"/>
              </a:ext>
            </a:extLst>
          </p:cNvPr>
          <p:cNvSpPr/>
          <p:nvPr/>
        </p:nvSpPr>
        <p:spPr>
          <a:xfrm>
            <a:off x="431189" y="1860279"/>
            <a:ext cx="2616250" cy="952500"/>
          </a:xfrm>
          <a:prstGeom prst="roundRect">
            <a:avLst>
              <a:gd name="adj" fmla="val 8000"/>
            </a:avLst>
          </a:prstGeom>
          <a:solidFill>
            <a:srgbClr val="D4C5B0"/>
          </a:solidFill>
          <a:ln/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0"/>
          <p:cNvSpPr/>
          <p:nvPr/>
        </p:nvSpPr>
        <p:spPr>
          <a:xfrm>
            <a:off x="533400" y="978775"/>
            <a:ext cx="4206812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50"/>
              </a:lnSpc>
              <a:spcAft>
                <a:spcPts val="1800"/>
              </a:spcAft>
            </a:pPr>
            <a:r>
              <a:rPr lang="en-US" sz="3000" b="1" dirty="0">
                <a:solidFill>
                  <a:srgbClr val="2E7BB4"/>
                </a:solidFill>
                <a:latin typeface="Poppins" panose="00000500000000000000" pitchFamily="2" charset="0"/>
                <a:ea typeface="Arial" pitchFamily="34" charset="-122"/>
                <a:cs typeface="Poppins" panose="00000500000000000000" pitchFamily="2" charset="0"/>
              </a:rPr>
              <a:t>MEDLEMMERNE</a:t>
            </a:r>
            <a:endParaRPr lang="en-US" sz="3000" dirty="0">
              <a:solidFill>
                <a:srgbClr val="2E7BB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304037" y="1889517"/>
            <a:ext cx="2616250" cy="952500"/>
          </a:xfrm>
          <a:prstGeom prst="roundRect">
            <a:avLst>
              <a:gd name="adj" fmla="val 8000"/>
            </a:avLst>
          </a:prstGeom>
          <a:solidFill>
            <a:srgbClr val="D4C5B0"/>
          </a:solidFill>
          <a:ln/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263725" y="2365767"/>
            <a:ext cx="2668575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65"/>
              </a:lnSpc>
            </a:pPr>
            <a:r>
              <a:rPr lang="en-US" sz="97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Projektleder</a:t>
            </a:r>
            <a:r>
              <a:rPr 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/ Middelfart </a:t>
            </a:r>
            <a:r>
              <a:rPr lang="en-US" sz="97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Kommune</a:t>
            </a:r>
            <a:r>
              <a:rPr 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9" name="Text 7"/>
          <p:cNvSpPr/>
          <p:nvPr/>
        </p:nvSpPr>
        <p:spPr>
          <a:xfrm>
            <a:off x="6149037" y="4929632"/>
            <a:ext cx="2616101" cy="952500"/>
          </a:xfrm>
          <a:prstGeom prst="roundRect">
            <a:avLst>
              <a:gd name="adj" fmla="val 8000"/>
            </a:avLst>
          </a:prstGeom>
          <a:solidFill>
            <a:srgbClr val="2E7BB4"/>
          </a:solidFill>
          <a:ln>
            <a:solidFill>
              <a:srgbClr val="2E7BB4"/>
            </a:solidFill>
          </a:ln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33025" y="4929632"/>
            <a:ext cx="2616250" cy="952500"/>
          </a:xfrm>
          <a:prstGeom prst="roundRect">
            <a:avLst>
              <a:gd name="adj" fmla="val 8000"/>
            </a:avLst>
          </a:prstGeom>
          <a:solidFill>
            <a:srgbClr val="2E7BB4"/>
          </a:solidFill>
          <a:ln/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B232B152-3894-B6CF-E2C2-D2F9F4C27B94}"/>
              </a:ext>
            </a:extLst>
          </p:cNvPr>
          <p:cNvSpPr/>
          <p:nvPr/>
        </p:nvSpPr>
        <p:spPr>
          <a:xfrm>
            <a:off x="6148888" y="1870619"/>
            <a:ext cx="2616250" cy="952500"/>
          </a:xfrm>
          <a:prstGeom prst="roundRect">
            <a:avLst>
              <a:gd name="adj" fmla="val 8000"/>
            </a:avLst>
          </a:prstGeom>
          <a:solidFill>
            <a:srgbClr val="D4C5B0"/>
          </a:solidFill>
          <a:ln/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Text 7">
            <a:extLst>
              <a:ext uri="{FF2B5EF4-FFF2-40B4-BE49-F238E27FC236}">
                <a16:creationId xmlns:a16="http://schemas.microsoft.com/office/drawing/2014/main" id="{02E134D8-2E22-2220-76CF-08011FCBFD83}"/>
              </a:ext>
            </a:extLst>
          </p:cNvPr>
          <p:cNvSpPr/>
          <p:nvPr/>
        </p:nvSpPr>
        <p:spPr>
          <a:xfrm>
            <a:off x="431189" y="3434550"/>
            <a:ext cx="2616101" cy="952500"/>
          </a:xfrm>
          <a:prstGeom prst="roundRect">
            <a:avLst>
              <a:gd name="adj" fmla="val 8000"/>
            </a:avLst>
          </a:prstGeom>
          <a:solidFill>
            <a:srgbClr val="5A8F7B"/>
          </a:solidFill>
          <a:ln/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Text 13">
            <a:extLst>
              <a:ext uri="{FF2B5EF4-FFF2-40B4-BE49-F238E27FC236}">
                <a16:creationId xmlns:a16="http://schemas.microsoft.com/office/drawing/2014/main" id="{5E4CB357-393A-53BA-77DC-1702718FCBF8}"/>
              </a:ext>
            </a:extLst>
          </p:cNvPr>
          <p:cNvSpPr/>
          <p:nvPr/>
        </p:nvSpPr>
        <p:spPr>
          <a:xfrm>
            <a:off x="3267461" y="4929632"/>
            <a:ext cx="2616250" cy="952500"/>
          </a:xfrm>
          <a:prstGeom prst="roundRect">
            <a:avLst>
              <a:gd name="adj" fmla="val 8000"/>
            </a:avLst>
          </a:prstGeom>
          <a:solidFill>
            <a:srgbClr val="2E7BB4"/>
          </a:solidFill>
          <a:ln/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Text 2">
            <a:extLst>
              <a:ext uri="{FF2B5EF4-FFF2-40B4-BE49-F238E27FC236}">
                <a16:creationId xmlns:a16="http://schemas.microsoft.com/office/drawing/2014/main" id="{36FA2EC2-4240-32A0-086C-C6566A8921B4}"/>
              </a:ext>
            </a:extLst>
          </p:cNvPr>
          <p:cNvSpPr/>
          <p:nvPr/>
        </p:nvSpPr>
        <p:spPr>
          <a:xfrm>
            <a:off x="6122801" y="2150495"/>
            <a:ext cx="26684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Birthe Thordahl</a:t>
            </a:r>
          </a:p>
        </p:txBody>
      </p:sp>
      <p:sp>
        <p:nvSpPr>
          <p:cNvPr id="33" name="Text 2">
            <a:extLst>
              <a:ext uri="{FF2B5EF4-FFF2-40B4-BE49-F238E27FC236}">
                <a16:creationId xmlns:a16="http://schemas.microsoft.com/office/drawing/2014/main" id="{A82BBF0B-3BB3-B827-D23E-3B9E2D8BBF2B}"/>
              </a:ext>
            </a:extLst>
          </p:cNvPr>
          <p:cNvSpPr/>
          <p:nvPr/>
        </p:nvSpPr>
        <p:spPr>
          <a:xfrm>
            <a:off x="3289964" y="2112463"/>
            <a:ext cx="26684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Rasmus Skaar</a:t>
            </a:r>
          </a:p>
        </p:txBody>
      </p:sp>
      <p:sp>
        <p:nvSpPr>
          <p:cNvPr id="34" name="Text 2">
            <a:extLst>
              <a:ext uri="{FF2B5EF4-FFF2-40B4-BE49-F238E27FC236}">
                <a16:creationId xmlns:a16="http://schemas.microsoft.com/office/drawing/2014/main" id="{BCB888BE-A9C2-E3A8-31C3-4FEEE1E49876}"/>
              </a:ext>
            </a:extLst>
          </p:cNvPr>
          <p:cNvSpPr/>
          <p:nvPr/>
        </p:nvSpPr>
        <p:spPr>
          <a:xfrm>
            <a:off x="352776" y="2133598"/>
            <a:ext cx="26684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Trille Yosefipor</a:t>
            </a:r>
          </a:p>
          <a:p>
            <a:pPr algn="ctr">
              <a:lnSpc>
                <a:spcPts val="1680"/>
              </a:lnSpc>
            </a:pPr>
            <a:r>
              <a:rPr lang="en-US" sz="980" dirty="0" err="1">
                <a:latin typeface="Poppins" panose="00000500000000000000" pitchFamily="2" charset="0"/>
                <a:cs typeface="Poppins" panose="00000500000000000000" pitchFamily="2" charset="0"/>
              </a:rPr>
              <a:t>Projektleder</a:t>
            </a:r>
            <a:r>
              <a:rPr lang="en-US" sz="980" dirty="0">
                <a:latin typeface="Poppins" panose="00000500000000000000" pitchFamily="2" charset="0"/>
                <a:cs typeface="Poppins" panose="00000500000000000000" pitchFamily="2" charset="0"/>
              </a:rPr>
              <a:t> / Assens </a:t>
            </a:r>
            <a:r>
              <a:rPr lang="en-US" sz="980" dirty="0" err="1">
                <a:latin typeface="Poppins" panose="00000500000000000000" pitchFamily="2" charset="0"/>
                <a:cs typeface="Poppins" panose="00000500000000000000" pitchFamily="2" charset="0"/>
              </a:rPr>
              <a:t>Kommune</a:t>
            </a:r>
            <a:endParaRPr lang="en-US" sz="98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Text 2">
            <a:extLst>
              <a:ext uri="{FF2B5EF4-FFF2-40B4-BE49-F238E27FC236}">
                <a16:creationId xmlns:a16="http://schemas.microsoft.com/office/drawing/2014/main" id="{666899D9-2922-EDB4-D96F-6FF64C48A27B}"/>
              </a:ext>
            </a:extLst>
          </p:cNvPr>
          <p:cNvSpPr/>
          <p:nvPr/>
        </p:nvSpPr>
        <p:spPr>
          <a:xfrm>
            <a:off x="333695" y="3697908"/>
            <a:ext cx="26684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Jannik Seslef </a:t>
            </a:r>
          </a:p>
          <a:p>
            <a:pPr algn="ctr">
              <a:lnSpc>
                <a:spcPts val="1680"/>
              </a:lnSpc>
            </a:pPr>
            <a:r>
              <a:rPr lang="en-US" sz="980" dirty="0" err="1">
                <a:latin typeface="Poppins" panose="00000500000000000000" pitchFamily="2" charset="0"/>
                <a:cs typeface="Poppins" panose="00000500000000000000" pitchFamily="2" charset="0"/>
              </a:rPr>
              <a:t>Ekspert</a:t>
            </a:r>
            <a:r>
              <a:rPr lang="en-US" sz="980" dirty="0">
                <a:latin typeface="Poppins" panose="00000500000000000000" pitchFamily="2" charset="0"/>
                <a:cs typeface="Poppins" panose="00000500000000000000" pitchFamily="2" charset="0"/>
              </a:rPr>
              <a:t> / Assens </a:t>
            </a:r>
            <a:r>
              <a:rPr lang="en-US" sz="980" dirty="0" err="1">
                <a:latin typeface="Poppins" panose="00000500000000000000" pitchFamily="2" charset="0"/>
                <a:cs typeface="Poppins" panose="00000500000000000000" pitchFamily="2" charset="0"/>
              </a:rPr>
              <a:t>Kommune</a:t>
            </a:r>
            <a:endParaRPr lang="en-US" sz="98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 7">
            <a:extLst>
              <a:ext uri="{FF2B5EF4-FFF2-40B4-BE49-F238E27FC236}">
                <a16:creationId xmlns:a16="http://schemas.microsoft.com/office/drawing/2014/main" id="{F3A64047-F331-61B9-E4CD-29E5418D2BE2}"/>
              </a:ext>
            </a:extLst>
          </p:cNvPr>
          <p:cNvSpPr/>
          <p:nvPr/>
        </p:nvSpPr>
        <p:spPr>
          <a:xfrm>
            <a:off x="3306674" y="3440465"/>
            <a:ext cx="2616101" cy="952500"/>
          </a:xfrm>
          <a:prstGeom prst="roundRect">
            <a:avLst>
              <a:gd name="adj" fmla="val 8000"/>
            </a:avLst>
          </a:prstGeom>
          <a:solidFill>
            <a:srgbClr val="5A8F7B"/>
          </a:solidFill>
          <a:ln/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Text 2">
            <a:extLst>
              <a:ext uri="{FF2B5EF4-FFF2-40B4-BE49-F238E27FC236}">
                <a16:creationId xmlns:a16="http://schemas.microsoft.com/office/drawing/2014/main" id="{B37822C1-78E1-5AB5-B59E-828D3106163C}"/>
              </a:ext>
            </a:extLst>
          </p:cNvPr>
          <p:cNvSpPr/>
          <p:nvPr/>
        </p:nvSpPr>
        <p:spPr>
          <a:xfrm>
            <a:off x="3220929" y="3691528"/>
            <a:ext cx="26684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Nikki Hilliard</a:t>
            </a:r>
          </a:p>
          <a:p>
            <a:pPr algn="ctr">
              <a:lnSpc>
                <a:spcPts val="1680"/>
              </a:lnSpc>
            </a:pPr>
            <a:r>
              <a:rPr lang="en-US" sz="980" dirty="0" err="1">
                <a:latin typeface="Poppins" panose="00000500000000000000" pitchFamily="2" charset="0"/>
                <a:cs typeface="Poppins" panose="00000500000000000000" pitchFamily="2" charset="0"/>
              </a:rPr>
              <a:t>Ekspert</a:t>
            </a:r>
            <a:r>
              <a:rPr lang="en-US" sz="980" dirty="0">
                <a:latin typeface="Poppins" panose="00000500000000000000" pitchFamily="2" charset="0"/>
                <a:cs typeface="Poppins" panose="00000500000000000000" pitchFamily="2" charset="0"/>
              </a:rPr>
              <a:t> / Assens </a:t>
            </a:r>
            <a:r>
              <a:rPr lang="en-US" sz="980" dirty="0" err="1">
                <a:latin typeface="Poppins" panose="00000500000000000000" pitchFamily="2" charset="0"/>
                <a:cs typeface="Poppins" panose="00000500000000000000" pitchFamily="2" charset="0"/>
              </a:rPr>
              <a:t>Kommune</a:t>
            </a:r>
            <a:endParaRPr lang="en-US" sz="98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Text 2">
            <a:extLst>
              <a:ext uri="{FF2B5EF4-FFF2-40B4-BE49-F238E27FC236}">
                <a16:creationId xmlns:a16="http://schemas.microsoft.com/office/drawing/2014/main" id="{9251EE45-C942-B524-FD2F-674A075D72EB}"/>
              </a:ext>
            </a:extLst>
          </p:cNvPr>
          <p:cNvSpPr/>
          <p:nvPr/>
        </p:nvSpPr>
        <p:spPr>
          <a:xfrm>
            <a:off x="6101897" y="5183085"/>
            <a:ext cx="26684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Aarhus Universitet</a:t>
            </a:r>
          </a:p>
          <a:p>
            <a:pPr algn="ctr">
              <a:lnSpc>
                <a:spcPts val="1680"/>
              </a:lnSpc>
            </a:pPr>
            <a:endParaRPr lang="en-US" sz="98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" name="Text 2">
            <a:extLst>
              <a:ext uri="{FF2B5EF4-FFF2-40B4-BE49-F238E27FC236}">
                <a16:creationId xmlns:a16="http://schemas.microsoft.com/office/drawing/2014/main" id="{3F0F824F-B162-4C09-8119-6E39ABB4F4B1}"/>
              </a:ext>
            </a:extLst>
          </p:cNvPr>
          <p:cNvSpPr/>
          <p:nvPr/>
        </p:nvSpPr>
        <p:spPr>
          <a:xfrm>
            <a:off x="333695" y="5183086"/>
            <a:ext cx="26684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Carsten Jürgensen</a:t>
            </a:r>
          </a:p>
          <a:p>
            <a:pPr algn="ctr">
              <a:lnSpc>
                <a:spcPts val="1680"/>
              </a:lnSpc>
            </a:pPr>
            <a:r>
              <a:rPr lang="en-US" sz="980" dirty="0">
                <a:latin typeface="Poppins" panose="00000500000000000000" pitchFamily="2" charset="0"/>
                <a:cs typeface="Poppins" panose="00000500000000000000" pitchFamily="2" charset="0"/>
              </a:rPr>
              <a:t>Dansk </a:t>
            </a:r>
            <a:r>
              <a:rPr lang="en-US" sz="980" dirty="0" err="1">
                <a:latin typeface="Poppins" panose="00000500000000000000" pitchFamily="2" charset="0"/>
                <a:cs typeface="Poppins" panose="00000500000000000000" pitchFamily="2" charset="0"/>
              </a:rPr>
              <a:t>Naturfredningsforening</a:t>
            </a:r>
            <a:endParaRPr lang="en-US" sz="98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Text 2">
            <a:extLst>
              <a:ext uri="{FF2B5EF4-FFF2-40B4-BE49-F238E27FC236}">
                <a16:creationId xmlns:a16="http://schemas.microsoft.com/office/drawing/2014/main" id="{F0972939-8F65-FA05-F64C-DD96AA665C2B}"/>
              </a:ext>
            </a:extLst>
          </p:cNvPr>
          <p:cNvSpPr/>
          <p:nvPr/>
        </p:nvSpPr>
        <p:spPr>
          <a:xfrm>
            <a:off x="3263725" y="5192611"/>
            <a:ext cx="26684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DHI</a:t>
            </a:r>
          </a:p>
          <a:p>
            <a:pPr algn="ctr">
              <a:lnSpc>
                <a:spcPts val="1680"/>
              </a:lnSpc>
            </a:pPr>
            <a:endParaRPr lang="en-US" sz="98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2" name="Text 0">
            <a:extLst>
              <a:ext uri="{FF2B5EF4-FFF2-40B4-BE49-F238E27FC236}">
                <a16:creationId xmlns:a16="http://schemas.microsoft.com/office/drawing/2014/main" id="{E96A4D6A-8A38-739F-108C-C26F3751BF49}"/>
              </a:ext>
            </a:extLst>
          </p:cNvPr>
          <p:cNvSpPr/>
          <p:nvPr/>
        </p:nvSpPr>
        <p:spPr>
          <a:xfrm>
            <a:off x="436789" y="2921745"/>
            <a:ext cx="4206812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50"/>
              </a:lnSpc>
              <a:spcAft>
                <a:spcPts val="1800"/>
              </a:spcAft>
            </a:pPr>
            <a:r>
              <a:rPr lang="en-US" b="1" dirty="0">
                <a:solidFill>
                  <a:srgbClr val="004F98"/>
                </a:solidFill>
                <a:latin typeface="Poppins" panose="00000500000000000000" pitchFamily="2" charset="0"/>
                <a:ea typeface="Arial" pitchFamily="34" charset="-122"/>
                <a:cs typeface="Poppins" panose="00000500000000000000" pitchFamily="2" charset="0"/>
              </a:rPr>
              <a:t>EKSPERTGRUPPEN</a:t>
            </a:r>
            <a:endParaRPr lang="en-US" dirty="0">
              <a:solidFill>
                <a:srgbClr val="004F9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176885" y="2365767"/>
            <a:ext cx="2668423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65"/>
              </a:lnSpc>
            </a:pPr>
            <a:r>
              <a:rPr lang="en-US" sz="97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Projektleder</a:t>
            </a:r>
            <a:r>
              <a:rPr 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Assens </a:t>
            </a:r>
            <a:r>
              <a:rPr lang="en-US" sz="97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Kommune</a:t>
            </a:r>
            <a:endParaRPr lang="en-US" sz="975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2E7B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5A8F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28800" y="1457325"/>
            <a:ext cx="54864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59628"/>
            <a:ext cx="731520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  <a:latin typeface="Poppins"/>
              </a:defRPr>
            </a:pPr>
            <a:r>
              <a:rPr lang="da-DK" sz="4800" dirty="0"/>
              <a:t>LÆRING MED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619B368-9D17-5DD6-3705-73F733737081}"/>
              </a:ext>
            </a:extLst>
          </p:cNvPr>
          <p:cNvSpPr txBox="1"/>
          <p:nvPr/>
        </p:nvSpPr>
        <p:spPr>
          <a:xfrm>
            <a:off x="914400" y="5205711"/>
            <a:ext cx="7315200" cy="12926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  <a:latin typeface="Poppins"/>
              </a:defRPr>
            </a:pPr>
            <a:r>
              <a:rPr lang="da-DK" sz="3000" dirty="0"/>
              <a:t> </a:t>
            </a:r>
          </a:p>
          <a:p>
            <a:pPr algn="ctr">
              <a:defRPr sz="4800" b="1">
                <a:solidFill>
                  <a:srgbClr val="FFFFFF"/>
                </a:solidFill>
                <a:latin typeface="Poppins"/>
              </a:defRPr>
            </a:pPr>
            <a:r>
              <a:rPr lang="da-DK" sz="4800" dirty="0"/>
              <a:t>ET STØRRE PERSPEKTIV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DF344D2A-4EE6-D631-F8E2-9A6D48333BDD}"/>
              </a:ext>
            </a:extLst>
          </p:cNvPr>
          <p:cNvSpPr txBox="1"/>
          <p:nvPr/>
        </p:nvSpPr>
        <p:spPr>
          <a:xfrm>
            <a:off x="1828800" y="1637244"/>
            <a:ext cx="211307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 i="1">
                <a:solidFill>
                  <a:srgbClr val="333333"/>
                </a:solidFill>
                <a:latin typeface="Poppins"/>
              </a:defRPr>
            </a:pPr>
            <a:r>
              <a:rPr lang="da-DK" dirty="0"/>
              <a:t>Dronefoto af Gamborg Nor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9809C-B1EE-7232-BC90-DF3D5B958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357CE0-2191-2BAF-DC26-DC8905F4C6D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4C5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D2D92B-4041-2381-E84C-E1409C2C6A8A}"/>
              </a:ext>
            </a:extLst>
          </p:cNvPr>
          <p:cNvSpPr txBox="1"/>
          <p:nvPr/>
        </p:nvSpPr>
        <p:spPr>
          <a:xfrm>
            <a:off x="1371600" y="2903548"/>
            <a:ext cx="6400800" cy="15081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 b="1">
                <a:solidFill>
                  <a:srgbClr val="004F98"/>
                </a:solidFill>
                <a:latin typeface="Poppins"/>
              </a:defRPr>
            </a:pPr>
            <a:r>
              <a:rPr dirty="0"/>
              <a:t>"</a:t>
            </a:r>
            <a:r>
              <a:rPr lang="da-DK" dirty="0"/>
              <a:t>HÅB OG HANDLING</a:t>
            </a:r>
            <a:r>
              <a:rPr dirty="0"/>
              <a:t>"</a:t>
            </a:r>
          </a:p>
          <a:p>
            <a:pPr algn="ctr">
              <a:spcBef>
                <a:spcPts val="2400"/>
              </a:spcBef>
              <a:defRPr sz="1800">
                <a:solidFill>
                  <a:srgbClr val="333333"/>
                </a:solidFill>
                <a:latin typeface="Poppins"/>
              </a:defRPr>
            </a:pPr>
            <a:r>
              <a:rPr dirty="0"/>
              <a:t>— </a:t>
            </a:r>
            <a:r>
              <a:rPr lang="da-DK" i="1" dirty="0"/>
              <a:t>Sammen kan vi gøre en forskel, sammen kan vi få vores kystvand tilbage i god økologisk stand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251362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5A8F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004F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3" descr="Bølge_logo_fritskrab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88720"/>
            <a:ext cx="54864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74320"/>
            <a:ext cx="7315200" cy="9144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  <a:latin typeface="Poppins"/>
              </a:defRPr>
            </a:pPr>
            <a:r>
              <a:rPr dirty="0"/>
              <a:t>TAK FOR I DAG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1096" y="5394960"/>
            <a:ext cx="5486400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Poppins"/>
              </a:defRPr>
            </a:pPr>
            <a:r>
              <a:rPr dirty="0" err="1"/>
              <a:t>Kystvandråd</a:t>
            </a:r>
            <a:r>
              <a:rPr dirty="0"/>
              <a:t> </a:t>
            </a:r>
            <a:r>
              <a:rPr dirty="0" err="1"/>
              <a:t>Lillebælt</a:t>
            </a:r>
            <a:r>
              <a:rPr dirty="0"/>
              <a:t>/Fyn</a:t>
            </a:r>
          </a:p>
          <a:p>
            <a:pPr algn="ctr">
              <a:spcBef>
                <a:spcPts val="600"/>
              </a:spcBef>
              <a:defRPr sz="1600">
                <a:solidFill>
                  <a:srgbClr val="FFFFFF"/>
                </a:solidFill>
                <a:latin typeface="Poppins"/>
              </a:defRPr>
            </a:pPr>
            <a:r>
              <a:rPr dirty="0"/>
              <a:t>tsyos@assens.dk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47BB8-4E0A-C76E-2461-FDA75755F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648AE3-4A36-5BC9-A920-D3248B1DA6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4C5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1B951-01CB-0B32-6034-4BD7D846B83C}"/>
              </a:ext>
            </a:extLst>
          </p:cNvPr>
          <p:cNvSpPr txBox="1"/>
          <p:nvPr/>
        </p:nvSpPr>
        <p:spPr>
          <a:xfrm>
            <a:off x="1371600" y="2780437"/>
            <a:ext cx="6400800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 b="1">
                <a:solidFill>
                  <a:srgbClr val="004F98"/>
                </a:solidFill>
                <a:latin typeface="Poppins"/>
              </a:defRPr>
            </a:pPr>
            <a:r>
              <a:rPr lang="da-DK" sz="3600" b="1" dirty="0"/>
              <a:t>”</a:t>
            </a:r>
            <a:r>
              <a:rPr lang="da-DK" sz="3600" b="1" i="1" dirty="0"/>
              <a:t>Ny undersøgelse: Ingen danske fjorde i god økologisk tilstand”</a:t>
            </a:r>
            <a:endParaRPr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2C2643F-305E-191A-B8F8-40885FE22CB9}"/>
              </a:ext>
            </a:extLst>
          </p:cNvPr>
          <p:cNvSpPr txBox="1"/>
          <p:nvPr/>
        </p:nvSpPr>
        <p:spPr>
          <a:xfrm>
            <a:off x="1371600" y="4539525"/>
            <a:ext cx="640080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 b="1">
                <a:solidFill>
                  <a:srgbClr val="004F98"/>
                </a:solidFill>
                <a:latin typeface="Poppins"/>
              </a:defRPr>
            </a:pPr>
            <a:r>
              <a:rPr lang="da-DK" sz="1600" i="1" dirty="0"/>
              <a:t>15. februar 2025 – Danmarks Naturfredningsforening</a:t>
            </a:r>
          </a:p>
        </p:txBody>
      </p:sp>
    </p:spTree>
    <p:extLst>
      <p:ext uri="{BB962C8B-B14F-4D97-AF65-F5344CB8AC3E}">
        <p14:creationId xmlns:p14="http://schemas.microsoft.com/office/powerpoint/2010/main" val="225179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57200" y="1097280"/>
            <a:ext cx="703590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2E7BB4"/>
                </a:solidFill>
                <a:latin typeface="Poppins"/>
              </a:defRPr>
            </a:pPr>
            <a:r>
              <a:rPr lang="da-DK" sz="2400" dirty="0"/>
              <a:t>DE KONKRETE PROBLEMER VI STÅR OVERFOR: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857375"/>
            <a:ext cx="7772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a-DK" b="1" i="1" dirty="0">
                <a:latin typeface="Poppins" panose="00000500000000000000" pitchFamily="2" charset="0"/>
                <a:cs typeface="Poppins" panose="00000500000000000000" pitchFamily="2" charset="0"/>
              </a:rPr>
              <a:t>Stort iltsvind: </a:t>
            </a:r>
            <a:r>
              <a:rPr lang="da-DK" i="1" dirty="0">
                <a:latin typeface="Poppins" panose="00000500000000000000" pitchFamily="2" charset="0"/>
                <a:cs typeface="Poppins" panose="00000500000000000000" pitchFamily="2" charset="0"/>
              </a:rPr>
              <a:t>Om sommeren oplever vi iltsvind i vores kystvand, som kvæler livet på havbunden og skader økosystemet</a:t>
            </a:r>
            <a:endParaRPr lang="da-DK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/>
            <a:endParaRPr lang="da-DK" b="1" i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/>
            <a:r>
              <a:rPr lang="da-DK" b="1" i="1" dirty="0">
                <a:latin typeface="Poppins" panose="00000500000000000000" pitchFamily="2" charset="0"/>
                <a:cs typeface="Poppins" panose="00000500000000000000" pitchFamily="2" charset="0"/>
              </a:rPr>
              <a:t>Ålegræs er næsten forsvundet: </a:t>
            </a:r>
            <a:r>
              <a:rPr lang="da-DK" i="1" dirty="0">
                <a:latin typeface="Poppins" panose="00000500000000000000" pitchFamily="2" charset="0"/>
                <a:cs typeface="Poppins" panose="00000500000000000000" pitchFamily="2" charset="0"/>
              </a:rPr>
              <a:t>De ålegræsenge, der engang dækkede store områder og fungerede som havets regnskove, er næsten væk</a:t>
            </a:r>
            <a:endParaRPr lang="da-DK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/>
            <a:endParaRPr lang="da-DK" b="1" i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/>
            <a:r>
              <a:rPr lang="da-DK" b="1" i="1" dirty="0">
                <a:latin typeface="Poppins" panose="00000500000000000000" pitchFamily="2" charset="0"/>
                <a:cs typeface="Poppins" panose="00000500000000000000" pitchFamily="2" charset="0"/>
              </a:rPr>
              <a:t>For meget kvælstof: </a:t>
            </a:r>
            <a:r>
              <a:rPr lang="da-DK" i="1" dirty="0">
                <a:latin typeface="Poppins" panose="00000500000000000000" pitchFamily="2" charset="0"/>
                <a:cs typeface="Poppins" panose="00000500000000000000" pitchFamily="2" charset="0"/>
              </a:rPr>
              <a:t>Udledningen af kvælstof fra vores landbrug er for høj, hvilket påvirker vandkvaliteten negativt</a:t>
            </a:r>
            <a:endParaRPr lang="da-DK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1200"/>
              </a:spcAft>
              <a:defRPr sz="1400">
                <a:solidFill>
                  <a:srgbClr val="333333"/>
                </a:solidFill>
                <a:latin typeface="Poppins"/>
              </a:defRPr>
            </a:pPr>
            <a:endParaRPr dirty="0"/>
          </a:p>
        </p:txBody>
      </p:sp>
      <p:pic>
        <p:nvPicPr>
          <p:cNvPr id="8" name="Picture 7" descr="wave_foo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" y="5769864"/>
            <a:ext cx="9144000" cy="10881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201168" cy="7214616"/>
          </a:xfrm>
          <a:prstGeom prst="rect">
            <a:avLst/>
          </a:prstGeom>
          <a:solidFill>
            <a:srgbClr val="004F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3A861-3843-E4D0-C5C4-C3362A74A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569357-FC6E-042D-FE84-45CFC87C3E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41DBD-6459-71F3-8D1E-71E07A9E043F}"/>
              </a:ext>
            </a:extLst>
          </p:cNvPr>
          <p:cNvSpPr txBox="1"/>
          <p:nvPr/>
        </p:nvSpPr>
        <p:spPr>
          <a:xfrm>
            <a:off x="457200" y="457200"/>
            <a:ext cx="6038833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5A8F7B"/>
                </a:solidFill>
                <a:latin typeface="Poppins"/>
              </a:defRPr>
            </a:pPr>
            <a:r>
              <a:rPr lang="da-DK" sz="3200" dirty="0"/>
              <a:t>HVAD ER ET KYSTVANDRÅD? </a:t>
            </a:r>
          </a:p>
          <a:p>
            <a:pPr>
              <a:defRPr sz="3200" b="1">
                <a:solidFill>
                  <a:srgbClr val="5A8F7B"/>
                </a:solidFill>
                <a:latin typeface="Poppins"/>
              </a:defRPr>
            </a:pPr>
            <a:endParaRPr lang="da-DK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B0CC48AF-53F9-0E67-DB4F-3029578F2EA9}"/>
              </a:ext>
            </a:extLst>
          </p:cNvPr>
          <p:cNvSpPr/>
          <p:nvPr/>
        </p:nvSpPr>
        <p:spPr>
          <a:xfrm>
            <a:off x="495040" y="1352550"/>
            <a:ext cx="3590786" cy="2386697"/>
          </a:xfrm>
          <a:prstGeom prst="roundRect">
            <a:avLst>
              <a:gd name="adj" fmla="val 8000"/>
            </a:avLst>
          </a:prstGeom>
          <a:solidFill>
            <a:srgbClr val="D4C5B0"/>
          </a:solidFill>
          <a:ln/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43471-8ACF-BCCE-6423-550C08425375}"/>
              </a:ext>
            </a:extLst>
          </p:cNvPr>
          <p:cNvSpPr txBox="1"/>
          <p:nvPr/>
        </p:nvSpPr>
        <p:spPr>
          <a:xfrm>
            <a:off x="4846320" y="1371600"/>
            <a:ext cx="384048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>
                <a:solidFill>
                  <a:srgbClr val="004F98"/>
                </a:solidFill>
                <a:latin typeface="Poppins"/>
              </a:defRPr>
            </a:pPr>
            <a:r>
              <a:rPr lang="da-DK" dirty="0"/>
              <a:t>HVORFOR VIRKER DEN LOKALE TILGANG?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300">
                <a:solidFill>
                  <a:srgbClr val="333333"/>
                </a:solidFill>
                <a:latin typeface="Poppins"/>
              </a:defRPr>
            </a:pPr>
            <a:r>
              <a:rPr lang="da-DK" sz="1300" i="1" dirty="0">
                <a:latin typeface="Poppins" panose="00000500000000000000" pitchFamily="2" charset="0"/>
                <a:cs typeface="Poppins" panose="00000500000000000000" pitchFamily="2" charset="0"/>
              </a:rPr>
              <a:t>Lokale forhold er forskellige – nationale modeller passer sjældent perfekt</a:t>
            </a:r>
          </a:p>
          <a:p>
            <a:pPr>
              <a:spcBef>
                <a:spcPts val="1200"/>
              </a:spcBef>
              <a:defRPr sz="1300">
                <a:solidFill>
                  <a:srgbClr val="333333"/>
                </a:solidFill>
                <a:latin typeface="Poppins"/>
              </a:defRPr>
            </a:pPr>
            <a:endParaRPr lang="da-DK" sz="13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300" i="1" dirty="0">
                <a:latin typeface="Poppins" panose="00000500000000000000" pitchFamily="2" charset="0"/>
                <a:cs typeface="Poppins" panose="00000500000000000000" pitchFamily="2" charset="0"/>
              </a:rPr>
              <a:t>Lodsejere og interessenter kender deres område bedst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3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300" i="1" dirty="0">
                <a:latin typeface="Poppins" panose="00000500000000000000" pitchFamily="2" charset="0"/>
                <a:cs typeface="Poppins" panose="00000500000000000000" pitchFamily="2" charset="0"/>
              </a:rPr>
              <a:t>Konsensus skaber ejerskab og bedre løsninger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3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300" i="1" dirty="0">
                <a:latin typeface="Poppins" panose="00000500000000000000" pitchFamily="2" charset="0"/>
                <a:cs typeface="Poppins" panose="00000500000000000000" pitchFamily="2" charset="0"/>
              </a:rPr>
              <a:t>Konkrete projekter giver hurtige, synlige resultater</a:t>
            </a:r>
            <a:endParaRPr lang="da-DK" sz="13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1200"/>
              </a:spcBef>
              <a:defRPr sz="1300">
                <a:solidFill>
                  <a:srgbClr val="333333"/>
                </a:solidFill>
                <a:latin typeface="Poppins"/>
              </a:defRPr>
            </a:pPr>
            <a:endParaRPr lang="da-D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EB2947-941F-DA33-CB77-0E8264D2E9B5}"/>
              </a:ext>
            </a:extLst>
          </p:cNvPr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5A8F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270E4-7A38-C476-F87D-05C9096D9E32}"/>
              </a:ext>
            </a:extLst>
          </p:cNvPr>
          <p:cNvSpPr txBox="1"/>
          <p:nvPr/>
        </p:nvSpPr>
        <p:spPr>
          <a:xfrm>
            <a:off x="625593" y="1476374"/>
            <a:ext cx="384048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>
                <a:solidFill>
                  <a:srgbClr val="004F98"/>
                </a:solidFill>
                <a:latin typeface="Poppins"/>
              </a:defRPr>
            </a:pPr>
            <a:r>
              <a:rPr lang="da-DK" dirty="0"/>
              <a:t>KONSENSUS: </a:t>
            </a:r>
          </a:p>
          <a:p>
            <a:pPr>
              <a:spcBef>
                <a:spcPts val="1200"/>
              </a:spcBef>
              <a:defRPr sz="1300">
                <a:solidFill>
                  <a:srgbClr val="333333"/>
                </a:solidFill>
                <a:latin typeface="Poppins"/>
              </a:defRPr>
            </a:pPr>
            <a:endParaRPr lang="da-DK" sz="1200" dirty="0"/>
          </a:p>
          <a:p>
            <a:pPr>
              <a:spcBef>
                <a:spcPts val="1200"/>
              </a:spcBef>
              <a:defRPr sz="1300">
                <a:solidFill>
                  <a:srgbClr val="333333"/>
                </a:solidFill>
                <a:latin typeface="Poppins"/>
              </a:defRPr>
            </a:pPr>
            <a:r>
              <a:rPr lang="da-DK" sz="1200" dirty="0"/>
              <a:t>Et kystvandråd er noget ret unikt. Det er et konsensusbaseret råd hvor landbruget, naturorganisationerne og erhvervslivet kan mødes på lige fod for at finde løsninger der virker lokalt. </a:t>
            </a:r>
            <a:endParaRPr lang="da-DK" dirty="0"/>
          </a:p>
          <a:p>
            <a:pPr>
              <a:spcBef>
                <a:spcPts val="1200"/>
              </a:spcBef>
              <a:defRPr sz="1300">
                <a:solidFill>
                  <a:srgbClr val="333333"/>
                </a:solidFill>
                <a:latin typeface="Poppins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701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8F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371600" y="2984123"/>
            <a:ext cx="6400800" cy="1785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 b="1">
                <a:solidFill>
                  <a:srgbClr val="004F98"/>
                </a:solidFill>
                <a:latin typeface="Poppins"/>
              </a:defRPr>
            </a:pPr>
            <a:r>
              <a:rPr dirty="0">
                <a:solidFill>
                  <a:srgbClr val="D4C5B0"/>
                </a:solidFill>
              </a:rPr>
              <a:t>"</a:t>
            </a:r>
            <a:r>
              <a:rPr lang="da-DK" dirty="0">
                <a:solidFill>
                  <a:srgbClr val="D4C5B0"/>
                </a:solidFill>
              </a:rPr>
              <a:t>JAJA, MEN HVAD ER ET KYSTVANDRÅD?” </a:t>
            </a:r>
          </a:p>
          <a:p>
            <a:pPr algn="ctr">
              <a:spcBef>
                <a:spcPts val="2400"/>
              </a:spcBef>
              <a:defRPr sz="1800">
                <a:solidFill>
                  <a:srgbClr val="333333"/>
                </a:solidFill>
                <a:latin typeface="Poppins"/>
              </a:defRPr>
            </a:pPr>
            <a:r>
              <a:rPr lang="da-DK" dirty="0"/>
              <a:t>— FRA 4 TIL 17 KYSTVANDRÅD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4F3CB-F1E2-AA8B-73B8-665EAAAF6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A47129-23B8-D470-CDB6-C717598465F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9EC17-4357-B7E3-5F2F-B1D667D591EF}"/>
              </a:ext>
            </a:extLst>
          </p:cNvPr>
          <p:cNvSpPr txBox="1"/>
          <p:nvPr/>
        </p:nvSpPr>
        <p:spPr>
          <a:xfrm>
            <a:off x="457200" y="1097280"/>
            <a:ext cx="837761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2E7BB4"/>
                </a:solidFill>
                <a:latin typeface="Poppins"/>
              </a:defRPr>
            </a:pPr>
            <a:r>
              <a:rPr lang="da-DK" sz="2400" dirty="0"/>
              <a:t>3 Projekter med stor effekt og masser af samarbejde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4C555-ECA7-7B47-5F0F-8416CCCA8F1A}"/>
              </a:ext>
            </a:extLst>
          </p:cNvPr>
          <p:cNvSpPr txBox="1"/>
          <p:nvPr/>
        </p:nvSpPr>
        <p:spPr>
          <a:xfrm>
            <a:off x="523874" y="1857375"/>
            <a:ext cx="770572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 sz="1400">
                <a:solidFill>
                  <a:srgbClr val="333333"/>
                </a:solidFill>
                <a:latin typeface="Poppins"/>
              </a:defRPr>
            </a:pPr>
            <a:r>
              <a:rPr lang="da-DK" b="1" dirty="0"/>
              <a:t>SAMARBEJDE MELLEM: </a:t>
            </a:r>
          </a:p>
          <a:p>
            <a:pPr>
              <a:spcAft>
                <a:spcPts val="1200"/>
              </a:spcAft>
              <a:defRPr sz="1400">
                <a:solidFill>
                  <a:srgbClr val="333333"/>
                </a:solidFill>
                <a:latin typeface="Poppins"/>
              </a:defRPr>
            </a:pPr>
            <a:r>
              <a:rPr lang="da-DK" dirty="0"/>
              <a:t>Nordfyns Kommune </a:t>
            </a:r>
          </a:p>
          <a:p>
            <a:pPr>
              <a:spcAft>
                <a:spcPts val="1200"/>
              </a:spcAft>
              <a:defRPr sz="1400">
                <a:solidFill>
                  <a:srgbClr val="333333"/>
                </a:solidFill>
                <a:latin typeface="Poppins"/>
              </a:defRPr>
            </a:pPr>
            <a:r>
              <a:rPr lang="da-DK" dirty="0"/>
              <a:t>Middelfart Kommune </a:t>
            </a:r>
          </a:p>
          <a:p>
            <a:pPr>
              <a:spcAft>
                <a:spcPts val="1200"/>
              </a:spcAft>
              <a:defRPr sz="1400">
                <a:solidFill>
                  <a:srgbClr val="333333"/>
                </a:solidFill>
                <a:latin typeface="Poppins"/>
              </a:defRPr>
            </a:pPr>
            <a:r>
              <a:rPr lang="da-DK" dirty="0"/>
              <a:t>Faaborg – Midtfyns kommune </a:t>
            </a:r>
          </a:p>
          <a:p>
            <a:pPr>
              <a:spcAft>
                <a:spcPts val="1200"/>
              </a:spcAft>
              <a:defRPr sz="1400">
                <a:solidFill>
                  <a:srgbClr val="333333"/>
                </a:solidFill>
                <a:latin typeface="Poppins"/>
              </a:defRPr>
            </a:pPr>
            <a:endParaRPr lang="da-DK" dirty="0"/>
          </a:p>
          <a:p>
            <a:pPr>
              <a:spcAft>
                <a:spcPts val="1200"/>
              </a:spcAft>
              <a:defRPr sz="1400">
                <a:solidFill>
                  <a:srgbClr val="333333"/>
                </a:solidFill>
                <a:latin typeface="Poppins"/>
              </a:defRPr>
            </a:pPr>
            <a:r>
              <a:rPr lang="da-DK" b="1" dirty="0"/>
              <a:t>BUDGET: </a:t>
            </a:r>
          </a:p>
          <a:p>
            <a:pPr>
              <a:spcAft>
                <a:spcPts val="1200"/>
              </a:spcAft>
              <a:defRPr sz="1400">
                <a:solidFill>
                  <a:srgbClr val="333333"/>
                </a:solidFill>
                <a:latin typeface="Poppins"/>
              </a:defRPr>
            </a:pPr>
            <a:r>
              <a:rPr lang="da-DK" dirty="0"/>
              <a:t>5 </a:t>
            </a:r>
            <a:r>
              <a:rPr lang="da-DK" dirty="0" err="1"/>
              <a:t>milioner</a:t>
            </a:r>
            <a:r>
              <a:rPr lang="da-DK" dirty="0"/>
              <a:t> kroner med mulighed for at søge ekstra puljer og ordninger</a:t>
            </a:r>
          </a:p>
          <a:p>
            <a:pPr>
              <a:spcAft>
                <a:spcPts val="1200"/>
              </a:spcAft>
              <a:defRPr sz="1400">
                <a:solidFill>
                  <a:srgbClr val="333333"/>
                </a:solidFill>
                <a:latin typeface="Poppins"/>
              </a:defRPr>
            </a:pPr>
            <a:endParaRPr dirty="0"/>
          </a:p>
        </p:txBody>
      </p:sp>
      <p:pic>
        <p:nvPicPr>
          <p:cNvPr id="8" name="Picture 7" descr="wave_footer.png">
            <a:extLst>
              <a:ext uri="{FF2B5EF4-FFF2-40B4-BE49-F238E27FC236}">
                <a16:creationId xmlns:a16="http://schemas.microsoft.com/office/drawing/2014/main" id="{6A4E37C9-AEA3-526D-95C5-AA48468C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6480"/>
            <a:ext cx="9144000" cy="10881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B90C7C-6379-B50D-25F3-9C24AB4E6CEC}"/>
              </a:ext>
            </a:extLst>
          </p:cNvPr>
          <p:cNvSpPr/>
          <p:nvPr/>
        </p:nvSpPr>
        <p:spPr>
          <a:xfrm>
            <a:off x="0" y="0"/>
            <a:ext cx="201168" cy="7214616"/>
          </a:xfrm>
          <a:prstGeom prst="rect">
            <a:avLst/>
          </a:prstGeom>
          <a:solidFill>
            <a:srgbClr val="004F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3088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56CA7-AD15-7BCA-9247-1B763A61A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4CF351-F3AB-5BF0-E0D7-95735A83D88D}"/>
              </a:ext>
            </a:extLst>
          </p:cNvPr>
          <p:cNvSpPr/>
          <p:nvPr/>
        </p:nvSpPr>
        <p:spPr>
          <a:xfrm>
            <a:off x="0" y="-43607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F99DB-ED05-759D-4BF5-8BEE48315BFD}"/>
              </a:ext>
            </a:extLst>
          </p:cNvPr>
          <p:cNvSpPr txBox="1"/>
          <p:nvPr/>
        </p:nvSpPr>
        <p:spPr>
          <a:xfrm>
            <a:off x="457200" y="457200"/>
            <a:ext cx="250581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4F98"/>
                </a:solidFill>
                <a:latin typeface="Poppins"/>
              </a:defRPr>
            </a:pPr>
            <a:r>
              <a:rPr lang="da-DK" dirty="0"/>
              <a:t>PROJEKTER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9EE3E-30C8-B293-5078-65B98A17F9E3}"/>
              </a:ext>
            </a:extLst>
          </p:cNvPr>
          <p:cNvSpPr/>
          <p:nvPr/>
        </p:nvSpPr>
        <p:spPr>
          <a:xfrm>
            <a:off x="1371600" y="1828800"/>
            <a:ext cx="2011680" cy="2743200"/>
          </a:xfrm>
          <a:prstGeom prst="rect">
            <a:avLst/>
          </a:prstGeom>
          <a:solidFill>
            <a:srgbClr val="D4C5B0"/>
          </a:solidFill>
          <a:ln w="25400">
            <a:solidFill>
              <a:srgbClr val="004F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F1B95F-764B-C51C-DD8E-5DD6493D9741}"/>
              </a:ext>
            </a:extLst>
          </p:cNvPr>
          <p:cNvSpPr txBox="1"/>
          <p:nvPr/>
        </p:nvSpPr>
        <p:spPr>
          <a:xfrm>
            <a:off x="1720051" y="2114043"/>
            <a:ext cx="1314784" cy="89255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 sz="4800" b="1">
                <a:solidFill>
                  <a:srgbClr val="004F98"/>
                </a:solidFill>
                <a:latin typeface="Poppins"/>
              </a:defRPr>
            </a:pPr>
            <a:r>
              <a:rPr lang="da-DK" sz="2600" dirty="0"/>
              <a:t>Aborg </a:t>
            </a:r>
          </a:p>
          <a:p>
            <a:pPr algn="ctr">
              <a:defRPr sz="4800" b="1">
                <a:solidFill>
                  <a:srgbClr val="004F98"/>
                </a:solidFill>
                <a:latin typeface="Poppins"/>
              </a:defRPr>
            </a:pPr>
            <a:r>
              <a:rPr lang="da-DK" sz="2600" dirty="0"/>
              <a:t>Minde </a:t>
            </a:r>
            <a:endParaRPr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65FCD-8F9D-EA96-61DE-4978803B4D60}"/>
              </a:ext>
            </a:extLst>
          </p:cNvPr>
          <p:cNvSpPr txBox="1"/>
          <p:nvPr/>
        </p:nvSpPr>
        <p:spPr>
          <a:xfrm>
            <a:off x="1624674" y="3162300"/>
            <a:ext cx="150554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1">
                <a:solidFill>
                  <a:srgbClr val="333333"/>
                </a:solidFill>
                <a:latin typeface="Poppins"/>
              </a:defRPr>
            </a:pPr>
            <a:r>
              <a:rPr lang="da-DK" sz="1400" dirty="0"/>
              <a:t>Vådområder </a:t>
            </a:r>
          </a:p>
          <a:p>
            <a:pPr algn="ctr">
              <a:defRPr sz="1800" b="1">
                <a:solidFill>
                  <a:srgbClr val="333333"/>
                </a:solidFill>
                <a:latin typeface="Poppins"/>
              </a:defRPr>
            </a:pPr>
            <a:r>
              <a:rPr lang="da-DK" sz="1400" dirty="0"/>
              <a:t>Og Fast-Track</a:t>
            </a:r>
            <a:endParaRPr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210C2-9EC5-5CFA-4A27-0042E80F22C9}"/>
              </a:ext>
            </a:extLst>
          </p:cNvPr>
          <p:cNvSpPr txBox="1"/>
          <p:nvPr/>
        </p:nvSpPr>
        <p:spPr>
          <a:xfrm>
            <a:off x="1463040" y="3885164"/>
            <a:ext cx="18288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100">
                <a:solidFill>
                  <a:srgbClr val="333333"/>
                </a:solidFill>
                <a:latin typeface="Poppins"/>
              </a:defRPr>
            </a:pPr>
            <a:r>
              <a:rPr dirty="0"/>
              <a:t>F</a:t>
            </a:r>
            <a:r>
              <a:rPr lang="da-DK" dirty="0" err="1"/>
              <a:t>orundersøgelser</a:t>
            </a:r>
            <a:r>
              <a:rPr lang="da-DK" dirty="0"/>
              <a:t> planlagt for denne vinter</a:t>
            </a:r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621F0F-C46E-DFF4-8812-76165CB5D1EC}"/>
              </a:ext>
            </a:extLst>
          </p:cNvPr>
          <p:cNvSpPr/>
          <p:nvPr/>
        </p:nvSpPr>
        <p:spPr>
          <a:xfrm>
            <a:off x="3657600" y="1828800"/>
            <a:ext cx="2011680" cy="2743200"/>
          </a:xfrm>
          <a:prstGeom prst="rect">
            <a:avLst/>
          </a:prstGeom>
          <a:solidFill>
            <a:srgbClr val="D4C5B0"/>
          </a:solidFill>
          <a:ln w="25400">
            <a:solidFill>
              <a:srgbClr val="004F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1F4FAE-23FC-41CB-4493-8F7A3A731C7C}"/>
              </a:ext>
            </a:extLst>
          </p:cNvPr>
          <p:cNvSpPr txBox="1"/>
          <p:nvPr/>
        </p:nvSpPr>
        <p:spPr>
          <a:xfrm>
            <a:off x="3751976" y="2114043"/>
            <a:ext cx="1822935" cy="89255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 sz="4800" b="1">
                <a:solidFill>
                  <a:srgbClr val="004F98"/>
                </a:solidFill>
                <a:latin typeface="Poppins"/>
              </a:defRPr>
            </a:pPr>
            <a:r>
              <a:rPr lang="da-DK" sz="2600" dirty="0"/>
              <a:t>Gamborg</a:t>
            </a:r>
          </a:p>
          <a:p>
            <a:pPr algn="ctr">
              <a:defRPr sz="4800" b="1">
                <a:solidFill>
                  <a:srgbClr val="004F98"/>
                </a:solidFill>
                <a:latin typeface="Poppins"/>
              </a:defRPr>
            </a:pPr>
            <a:r>
              <a:rPr lang="da-DK" sz="2600" dirty="0"/>
              <a:t>Fjord </a:t>
            </a:r>
            <a:endParaRPr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6CD56-D71F-AB79-72F1-5AE7BE6232F7}"/>
              </a:ext>
            </a:extLst>
          </p:cNvPr>
          <p:cNvSpPr txBox="1"/>
          <p:nvPr/>
        </p:nvSpPr>
        <p:spPr>
          <a:xfrm>
            <a:off x="4011662" y="3162300"/>
            <a:ext cx="130356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1">
                <a:solidFill>
                  <a:srgbClr val="333333"/>
                </a:solidFill>
                <a:latin typeface="Poppins"/>
              </a:defRPr>
            </a:pPr>
            <a:r>
              <a:rPr lang="da-DK" sz="1400" dirty="0"/>
              <a:t>Oplands-</a:t>
            </a:r>
          </a:p>
          <a:p>
            <a:pPr algn="ctr">
              <a:defRPr sz="1800" b="1">
                <a:solidFill>
                  <a:srgbClr val="333333"/>
                </a:solidFill>
                <a:latin typeface="Poppins"/>
              </a:defRPr>
            </a:pPr>
            <a:r>
              <a:rPr lang="da-DK" sz="1400" dirty="0"/>
              <a:t>målinger</a:t>
            </a:r>
          </a:p>
          <a:p>
            <a:pPr algn="ctr">
              <a:defRPr sz="1800" b="1">
                <a:solidFill>
                  <a:srgbClr val="333333"/>
                </a:solidFill>
                <a:latin typeface="Poppins"/>
              </a:defRPr>
            </a:pPr>
            <a:r>
              <a:rPr lang="da-DK" sz="1400" dirty="0"/>
              <a:t>Og analyser</a:t>
            </a:r>
            <a:endParaRPr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79D6B5-CF70-DD34-14A9-0CE05CEA5E40}"/>
              </a:ext>
            </a:extLst>
          </p:cNvPr>
          <p:cNvSpPr txBox="1"/>
          <p:nvPr/>
        </p:nvSpPr>
        <p:spPr>
          <a:xfrm>
            <a:off x="3749040" y="3897751"/>
            <a:ext cx="1828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100">
                <a:solidFill>
                  <a:srgbClr val="333333"/>
                </a:solidFill>
                <a:latin typeface="Poppins"/>
              </a:defRPr>
            </a:pPr>
            <a:r>
              <a:rPr lang="da-DK" dirty="0"/>
              <a:t>Forhåbentlig klar med målinger i 2026</a:t>
            </a:r>
            <a:endParaRPr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84092B-8BB2-9CF5-2EE3-E2F87CDB40EE}"/>
              </a:ext>
            </a:extLst>
          </p:cNvPr>
          <p:cNvSpPr/>
          <p:nvPr/>
        </p:nvSpPr>
        <p:spPr>
          <a:xfrm>
            <a:off x="5943600" y="1828800"/>
            <a:ext cx="2011680" cy="2743200"/>
          </a:xfrm>
          <a:prstGeom prst="rect">
            <a:avLst/>
          </a:prstGeom>
          <a:solidFill>
            <a:srgbClr val="D4C5B0"/>
          </a:solidFill>
          <a:ln w="25400">
            <a:solidFill>
              <a:srgbClr val="004F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9183D-8433-0428-012F-EDBF17D36FF9}"/>
              </a:ext>
            </a:extLst>
          </p:cNvPr>
          <p:cNvSpPr txBox="1"/>
          <p:nvPr/>
        </p:nvSpPr>
        <p:spPr>
          <a:xfrm>
            <a:off x="6691195" y="2144821"/>
            <a:ext cx="516488" cy="83099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 sz="4800" b="1">
                <a:solidFill>
                  <a:srgbClr val="004F98"/>
                </a:solidFill>
                <a:latin typeface="Poppins"/>
              </a:defRPr>
            </a:pPr>
            <a:r>
              <a:rPr lang="da-DK" dirty="0"/>
              <a:t>?</a:t>
            </a:r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9DC9DA-2A28-E18D-82C2-D9473A4C16C8}"/>
              </a:ext>
            </a:extLst>
          </p:cNvPr>
          <p:cNvSpPr txBox="1"/>
          <p:nvPr/>
        </p:nvSpPr>
        <p:spPr>
          <a:xfrm>
            <a:off x="6138163" y="3162300"/>
            <a:ext cx="16225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1">
                <a:solidFill>
                  <a:srgbClr val="333333"/>
                </a:solidFill>
                <a:latin typeface="Poppins"/>
              </a:defRPr>
            </a:pPr>
            <a:r>
              <a:rPr lang="da-DK" sz="1400" dirty="0"/>
              <a:t>Udvælges til</a:t>
            </a:r>
          </a:p>
          <a:p>
            <a:pPr algn="ctr">
              <a:defRPr sz="1800" b="1">
                <a:solidFill>
                  <a:srgbClr val="333333"/>
                </a:solidFill>
                <a:latin typeface="Poppins"/>
              </a:defRPr>
            </a:pPr>
            <a:r>
              <a:rPr lang="da-DK" sz="1400" dirty="0"/>
              <a:t>December 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4FA804-27E1-F94F-7802-251BA63639C4}"/>
              </a:ext>
            </a:extLst>
          </p:cNvPr>
          <p:cNvSpPr txBox="1"/>
          <p:nvPr/>
        </p:nvSpPr>
        <p:spPr>
          <a:xfrm>
            <a:off x="6023342" y="3897751"/>
            <a:ext cx="1828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100">
                <a:solidFill>
                  <a:srgbClr val="333333"/>
                </a:solidFill>
                <a:latin typeface="Poppins"/>
              </a:defRPr>
            </a:pPr>
            <a:r>
              <a:rPr lang="da-DK" dirty="0"/>
              <a:t>Fokus på samarbejde og synlighed</a:t>
            </a:r>
            <a:endParaRPr dirty="0"/>
          </a:p>
        </p:txBody>
      </p:sp>
      <p:pic>
        <p:nvPicPr>
          <p:cNvPr id="21" name="Billede 20" descr="Et billede, der indeholder kunst, skærmbillede, Grafik, blå/nedtrykt&#10;&#10;Indhold genereret af kunstig intelligens kan være forkert.">
            <a:extLst>
              <a:ext uri="{FF2B5EF4-FFF2-40B4-BE49-F238E27FC236}">
                <a16:creationId xmlns:a16="http://schemas.microsoft.com/office/drawing/2014/main" id="{3035857A-CBC0-D1C5-D746-0B9B4E4F8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7951"/>
            <a:ext cx="9144000" cy="49469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973F8F-4F04-5782-783F-93ECC01EFBA9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004F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3580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3827D-98FA-588B-C96E-9F9105B68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8DA201-4D95-EA2D-908F-9836AFAF68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76FBA-4C8D-5ADF-BCD8-FF79B4B0B47D}"/>
              </a:ext>
            </a:extLst>
          </p:cNvPr>
          <p:cNvSpPr txBox="1"/>
          <p:nvPr/>
        </p:nvSpPr>
        <p:spPr>
          <a:xfrm>
            <a:off x="457200" y="457200"/>
            <a:ext cx="611417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4F98"/>
                </a:solidFill>
                <a:latin typeface="Poppins"/>
              </a:defRPr>
            </a:pPr>
            <a:r>
              <a:rPr lang="da-DK" sz="3200" b="1" dirty="0"/>
              <a:t>DET UNIKKE SAMARBEJDE PÅ </a:t>
            </a:r>
          </a:p>
          <a:p>
            <a:pPr>
              <a:defRPr sz="3200" b="1">
                <a:solidFill>
                  <a:srgbClr val="004F98"/>
                </a:solidFill>
                <a:latin typeface="Poppins"/>
              </a:defRPr>
            </a:pPr>
            <a:r>
              <a:rPr lang="da-DK" sz="3200" b="1" dirty="0"/>
              <a:t>TVÆRS AF LILLEBÆLT</a:t>
            </a:r>
          </a:p>
          <a:p>
            <a:pPr>
              <a:defRPr sz="3200" b="1">
                <a:solidFill>
                  <a:srgbClr val="004F98"/>
                </a:solidFill>
                <a:latin typeface="Poppins"/>
              </a:defRPr>
            </a:pP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DCF31-D6A3-AB5A-0168-4C7B7F4959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2143" y="1624220"/>
            <a:ext cx="6276975" cy="3522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752C5E-61B3-D076-821C-B9A0F015E3A4}"/>
              </a:ext>
            </a:extLst>
          </p:cNvPr>
          <p:cNvSpPr txBox="1"/>
          <p:nvPr/>
        </p:nvSpPr>
        <p:spPr>
          <a:xfrm>
            <a:off x="532143" y="1696001"/>
            <a:ext cx="214033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 i="1">
                <a:solidFill>
                  <a:srgbClr val="333333"/>
                </a:solidFill>
                <a:latin typeface="Poppins"/>
              </a:defRPr>
            </a:pPr>
            <a:r>
              <a:rPr lang="da-DK" dirty="0"/>
              <a:t>Dronefoto af </a:t>
            </a:r>
            <a:r>
              <a:rPr lang="da-DK" dirty="0" err="1"/>
              <a:t>Aaborg</a:t>
            </a:r>
            <a:r>
              <a:rPr lang="da-DK" dirty="0"/>
              <a:t> Minde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75D037-2360-7D5F-1CFB-603943743608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004F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991BF96-F7A4-57F6-01DF-7E25DD8574AD}"/>
              </a:ext>
            </a:extLst>
          </p:cNvPr>
          <p:cNvSpPr txBox="1"/>
          <p:nvPr/>
        </p:nvSpPr>
        <p:spPr>
          <a:xfrm>
            <a:off x="532143" y="5303728"/>
            <a:ext cx="8468982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defRPr sz="1400">
                <a:solidFill>
                  <a:srgbClr val="333333"/>
                </a:solidFill>
                <a:latin typeface="Poppins"/>
              </a:defRPr>
            </a:pPr>
            <a:r>
              <a:rPr lang="da-DK" sz="1400" i="1" dirty="0"/>
              <a:t>Et af de mest spændende perspektiver er muligheden for et tværgående samarbejde med kystvandråd på den jyske side af Lillebælt. Sammen overvejer vi at få lavet konsekvensmodellering af vores påtænkte tiltag.</a:t>
            </a:r>
          </a:p>
          <a:p>
            <a:pPr>
              <a:spcAft>
                <a:spcPts val="1200"/>
              </a:spcAft>
              <a:defRPr sz="1400">
                <a:solidFill>
                  <a:srgbClr val="333333"/>
                </a:solidFill>
                <a:latin typeface="Poppins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338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30CF-FA7D-BD37-5FDB-6F34209DD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4">
            <a:extLst>
              <a:ext uri="{FF2B5EF4-FFF2-40B4-BE49-F238E27FC236}">
                <a16:creationId xmlns:a16="http://schemas.microsoft.com/office/drawing/2014/main" id="{6F878067-3B17-01C3-0661-A22E7479F74A}"/>
              </a:ext>
            </a:extLst>
          </p:cNvPr>
          <p:cNvSpPr/>
          <p:nvPr/>
        </p:nvSpPr>
        <p:spPr>
          <a:xfrm>
            <a:off x="431189" y="1860279"/>
            <a:ext cx="2616250" cy="952500"/>
          </a:xfrm>
          <a:prstGeom prst="roundRect">
            <a:avLst>
              <a:gd name="adj" fmla="val 8000"/>
            </a:avLst>
          </a:prstGeom>
          <a:solidFill>
            <a:srgbClr val="2E7BB4"/>
          </a:solidFill>
          <a:ln/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EABFED6C-276A-43BA-46C5-671FFCFC534A}"/>
              </a:ext>
            </a:extLst>
          </p:cNvPr>
          <p:cNvSpPr/>
          <p:nvPr/>
        </p:nvSpPr>
        <p:spPr>
          <a:xfrm>
            <a:off x="533400" y="978775"/>
            <a:ext cx="4206812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50"/>
              </a:lnSpc>
              <a:spcAft>
                <a:spcPts val="1800"/>
              </a:spcAft>
            </a:pPr>
            <a:r>
              <a:rPr lang="en-US" sz="3000" b="1" dirty="0">
                <a:solidFill>
                  <a:srgbClr val="D4C5B0"/>
                </a:solidFill>
                <a:latin typeface="Poppins" panose="00000500000000000000" pitchFamily="2" charset="0"/>
                <a:ea typeface="Arial" pitchFamily="34" charset="-122"/>
                <a:cs typeface="Poppins" panose="00000500000000000000" pitchFamily="2" charset="0"/>
              </a:rPr>
              <a:t>MEDLEMMERNE</a:t>
            </a:r>
            <a:endParaRPr lang="en-US" sz="3000" dirty="0">
              <a:solidFill>
                <a:srgbClr val="D4C5B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54CFBBD1-9594-C664-D3C3-7F695F446E70}"/>
              </a:ext>
            </a:extLst>
          </p:cNvPr>
          <p:cNvSpPr/>
          <p:nvPr/>
        </p:nvSpPr>
        <p:spPr>
          <a:xfrm>
            <a:off x="380852" y="2365767"/>
            <a:ext cx="2668423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65"/>
              </a:lnSpc>
            </a:pPr>
            <a:r>
              <a:rPr lang="en-US" sz="97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CentroviLce</a:t>
            </a:r>
            <a:endParaRPr lang="en-US" sz="975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BFC1F593-E83A-FF18-C529-CB5B9012304D}"/>
              </a:ext>
            </a:extLst>
          </p:cNvPr>
          <p:cNvSpPr/>
          <p:nvPr/>
        </p:nvSpPr>
        <p:spPr>
          <a:xfrm>
            <a:off x="3304037" y="1889517"/>
            <a:ext cx="2616250" cy="952500"/>
          </a:xfrm>
          <a:prstGeom prst="roundRect">
            <a:avLst>
              <a:gd name="adj" fmla="val 8000"/>
            </a:avLst>
          </a:prstGeom>
          <a:solidFill>
            <a:srgbClr val="2E7BB4"/>
          </a:solidFill>
          <a:ln/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E89D862A-09E4-D700-E226-16CE39CDC24A}"/>
              </a:ext>
            </a:extLst>
          </p:cNvPr>
          <p:cNvSpPr/>
          <p:nvPr/>
        </p:nvSpPr>
        <p:spPr>
          <a:xfrm>
            <a:off x="3263725" y="2365767"/>
            <a:ext cx="2668575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65"/>
              </a:lnSpc>
            </a:pPr>
            <a:r>
              <a:rPr lang="en-US" sz="97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Fyns</a:t>
            </a:r>
            <a:r>
              <a:rPr 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7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Familielandbrug</a:t>
            </a:r>
            <a:endParaRPr lang="en-US" sz="975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12B387D2-C14A-D887-0ED8-8C4D7B62928F}"/>
              </a:ext>
            </a:extLst>
          </p:cNvPr>
          <p:cNvSpPr/>
          <p:nvPr/>
        </p:nvSpPr>
        <p:spPr>
          <a:xfrm>
            <a:off x="6149037" y="3428549"/>
            <a:ext cx="2616101" cy="952500"/>
          </a:xfrm>
          <a:prstGeom prst="roundRect">
            <a:avLst>
              <a:gd name="adj" fmla="val 8000"/>
            </a:avLst>
          </a:prstGeom>
          <a:solidFill>
            <a:srgbClr val="5A8F7B"/>
          </a:solidFill>
          <a:ln/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BF5FE097-387C-0F36-5754-B3E301DB52AB}"/>
              </a:ext>
            </a:extLst>
          </p:cNvPr>
          <p:cNvSpPr/>
          <p:nvPr/>
        </p:nvSpPr>
        <p:spPr>
          <a:xfrm>
            <a:off x="433025" y="4929632"/>
            <a:ext cx="2616250" cy="952500"/>
          </a:xfrm>
          <a:prstGeom prst="roundRect">
            <a:avLst>
              <a:gd name="adj" fmla="val 8000"/>
            </a:avLst>
          </a:prstGeom>
          <a:solidFill>
            <a:srgbClr val="C19A6B"/>
          </a:solidFill>
          <a:ln/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D8410506-DD8A-43C8-EEDD-77BCAAA6E49B}"/>
              </a:ext>
            </a:extLst>
          </p:cNvPr>
          <p:cNvSpPr/>
          <p:nvPr/>
        </p:nvSpPr>
        <p:spPr>
          <a:xfrm>
            <a:off x="6148888" y="1870619"/>
            <a:ext cx="2616250" cy="952500"/>
          </a:xfrm>
          <a:prstGeom prst="roundRect">
            <a:avLst>
              <a:gd name="adj" fmla="val 8000"/>
            </a:avLst>
          </a:prstGeom>
          <a:solidFill>
            <a:srgbClr val="2E7BB4"/>
          </a:solidFill>
          <a:ln/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Text 7">
            <a:extLst>
              <a:ext uri="{FF2B5EF4-FFF2-40B4-BE49-F238E27FC236}">
                <a16:creationId xmlns:a16="http://schemas.microsoft.com/office/drawing/2014/main" id="{23773E2F-70FC-7AEC-E262-3D0B329A029C}"/>
              </a:ext>
            </a:extLst>
          </p:cNvPr>
          <p:cNvSpPr/>
          <p:nvPr/>
        </p:nvSpPr>
        <p:spPr>
          <a:xfrm>
            <a:off x="431189" y="3434550"/>
            <a:ext cx="2616101" cy="952500"/>
          </a:xfrm>
          <a:prstGeom prst="roundRect">
            <a:avLst>
              <a:gd name="adj" fmla="val 8000"/>
            </a:avLst>
          </a:prstGeom>
          <a:solidFill>
            <a:srgbClr val="2E7BB4"/>
          </a:solidFill>
          <a:ln/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Text 13">
            <a:extLst>
              <a:ext uri="{FF2B5EF4-FFF2-40B4-BE49-F238E27FC236}">
                <a16:creationId xmlns:a16="http://schemas.microsoft.com/office/drawing/2014/main" id="{340C5F23-6EFF-9FDC-9A7C-508DFA3A3F77}"/>
              </a:ext>
            </a:extLst>
          </p:cNvPr>
          <p:cNvSpPr/>
          <p:nvPr/>
        </p:nvSpPr>
        <p:spPr>
          <a:xfrm>
            <a:off x="3267461" y="4929632"/>
            <a:ext cx="2616250" cy="952500"/>
          </a:xfrm>
          <a:prstGeom prst="roundRect">
            <a:avLst>
              <a:gd name="adj" fmla="val 8000"/>
            </a:avLst>
          </a:prstGeom>
          <a:solidFill>
            <a:srgbClr val="C19A6B"/>
          </a:solidFill>
          <a:ln/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Text 13">
            <a:extLst>
              <a:ext uri="{FF2B5EF4-FFF2-40B4-BE49-F238E27FC236}">
                <a16:creationId xmlns:a16="http://schemas.microsoft.com/office/drawing/2014/main" id="{9B2A86DD-D5DA-9374-2CD1-C18EE811DD9B}"/>
              </a:ext>
            </a:extLst>
          </p:cNvPr>
          <p:cNvSpPr/>
          <p:nvPr/>
        </p:nvSpPr>
        <p:spPr>
          <a:xfrm>
            <a:off x="6101731" y="4929632"/>
            <a:ext cx="2616250" cy="952500"/>
          </a:xfrm>
          <a:prstGeom prst="roundRect">
            <a:avLst>
              <a:gd name="adj" fmla="val 8000"/>
            </a:avLst>
          </a:prstGeom>
          <a:solidFill>
            <a:srgbClr val="D4C5B0"/>
          </a:solidFill>
          <a:ln>
            <a:solidFill>
              <a:srgbClr val="D4C5B0"/>
            </a:solidFill>
          </a:ln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Text 2">
            <a:extLst>
              <a:ext uri="{FF2B5EF4-FFF2-40B4-BE49-F238E27FC236}">
                <a16:creationId xmlns:a16="http://schemas.microsoft.com/office/drawing/2014/main" id="{39B78BD0-F9F2-BB19-DAC6-E727A1EE4139}"/>
              </a:ext>
            </a:extLst>
          </p:cNvPr>
          <p:cNvSpPr/>
          <p:nvPr/>
        </p:nvSpPr>
        <p:spPr>
          <a:xfrm>
            <a:off x="354766" y="2112463"/>
            <a:ext cx="26684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Eja Lund</a:t>
            </a:r>
          </a:p>
        </p:txBody>
      </p:sp>
      <p:sp>
        <p:nvSpPr>
          <p:cNvPr id="33" name="Text 2">
            <a:extLst>
              <a:ext uri="{FF2B5EF4-FFF2-40B4-BE49-F238E27FC236}">
                <a16:creationId xmlns:a16="http://schemas.microsoft.com/office/drawing/2014/main" id="{94593134-7178-4D03-9E93-32ED6513958B}"/>
              </a:ext>
            </a:extLst>
          </p:cNvPr>
          <p:cNvSpPr/>
          <p:nvPr/>
        </p:nvSpPr>
        <p:spPr>
          <a:xfrm>
            <a:off x="3289964" y="2112463"/>
            <a:ext cx="26684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Merethe H. Pedersen</a:t>
            </a:r>
          </a:p>
        </p:txBody>
      </p:sp>
      <p:sp>
        <p:nvSpPr>
          <p:cNvPr id="34" name="Text 2">
            <a:extLst>
              <a:ext uri="{FF2B5EF4-FFF2-40B4-BE49-F238E27FC236}">
                <a16:creationId xmlns:a16="http://schemas.microsoft.com/office/drawing/2014/main" id="{48BA74A8-45F5-9595-65BF-9308E5EBC929}"/>
              </a:ext>
            </a:extLst>
          </p:cNvPr>
          <p:cNvSpPr/>
          <p:nvPr/>
        </p:nvSpPr>
        <p:spPr>
          <a:xfrm>
            <a:off x="6120811" y="2038650"/>
            <a:ext cx="26684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Henrik Galsgaard</a:t>
            </a:r>
          </a:p>
          <a:p>
            <a:pPr algn="ctr">
              <a:lnSpc>
                <a:spcPts val="1680"/>
              </a:lnSpc>
            </a:pPr>
            <a:r>
              <a:rPr lang="en-US" sz="980" dirty="0" err="1">
                <a:latin typeface="Poppins" panose="00000500000000000000" pitchFamily="2" charset="0"/>
                <a:cs typeface="Poppins" panose="00000500000000000000" pitchFamily="2" charset="0"/>
              </a:rPr>
              <a:t>Patriotisk</a:t>
            </a:r>
            <a:r>
              <a:rPr lang="en-US" sz="980" dirty="0">
                <a:latin typeface="Poppins" panose="00000500000000000000" pitchFamily="2" charset="0"/>
                <a:cs typeface="Poppins" panose="00000500000000000000" pitchFamily="2" charset="0"/>
              </a:rPr>
              <a:t> Selskab</a:t>
            </a:r>
          </a:p>
        </p:txBody>
      </p:sp>
      <p:sp>
        <p:nvSpPr>
          <p:cNvPr id="35" name="Text 2">
            <a:extLst>
              <a:ext uri="{FF2B5EF4-FFF2-40B4-BE49-F238E27FC236}">
                <a16:creationId xmlns:a16="http://schemas.microsoft.com/office/drawing/2014/main" id="{04AA2BD6-72B1-E15D-8CAA-68E4FFE5F76A}"/>
              </a:ext>
            </a:extLst>
          </p:cNvPr>
          <p:cNvSpPr/>
          <p:nvPr/>
        </p:nvSpPr>
        <p:spPr>
          <a:xfrm>
            <a:off x="333695" y="3697908"/>
            <a:ext cx="26684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Jørgen Pedersen</a:t>
            </a:r>
          </a:p>
          <a:p>
            <a:pPr algn="ctr">
              <a:lnSpc>
                <a:spcPts val="1680"/>
              </a:lnSpc>
            </a:pPr>
            <a:r>
              <a:rPr lang="en-US" sz="980" dirty="0" err="1">
                <a:latin typeface="Poppins" panose="00000500000000000000" pitchFamily="2" charset="0"/>
                <a:cs typeface="Poppins" panose="00000500000000000000" pitchFamily="2" charset="0"/>
              </a:rPr>
              <a:t>Skovdyrkerforeningen</a:t>
            </a:r>
            <a:endParaRPr lang="en-US" sz="98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 7">
            <a:extLst>
              <a:ext uri="{FF2B5EF4-FFF2-40B4-BE49-F238E27FC236}">
                <a16:creationId xmlns:a16="http://schemas.microsoft.com/office/drawing/2014/main" id="{06CF032B-4A86-D415-983B-9809201ED3E6}"/>
              </a:ext>
            </a:extLst>
          </p:cNvPr>
          <p:cNvSpPr/>
          <p:nvPr/>
        </p:nvSpPr>
        <p:spPr>
          <a:xfrm>
            <a:off x="3306674" y="3440465"/>
            <a:ext cx="2616101" cy="952500"/>
          </a:xfrm>
          <a:prstGeom prst="roundRect">
            <a:avLst>
              <a:gd name="adj" fmla="val 8000"/>
            </a:avLst>
          </a:prstGeom>
          <a:solidFill>
            <a:srgbClr val="5A8F7B"/>
          </a:solidFill>
          <a:ln/>
          <a:effectLst>
            <a:outerShdw blurRad="76200" dist="19050" dir="54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Text 2">
            <a:extLst>
              <a:ext uri="{FF2B5EF4-FFF2-40B4-BE49-F238E27FC236}">
                <a16:creationId xmlns:a16="http://schemas.microsoft.com/office/drawing/2014/main" id="{94B46CAF-FC04-6E03-EAFB-901D3F299F91}"/>
              </a:ext>
            </a:extLst>
          </p:cNvPr>
          <p:cNvSpPr/>
          <p:nvPr/>
        </p:nvSpPr>
        <p:spPr>
          <a:xfrm>
            <a:off x="3220929" y="3691528"/>
            <a:ext cx="26684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Niels Riis</a:t>
            </a:r>
          </a:p>
          <a:p>
            <a:pPr algn="ctr">
              <a:lnSpc>
                <a:spcPts val="1680"/>
              </a:lnSpc>
            </a:pPr>
            <a:r>
              <a:rPr lang="en-US" sz="980" dirty="0">
                <a:latin typeface="Poppins" panose="00000500000000000000" pitchFamily="2" charset="0"/>
                <a:cs typeface="Poppins" panose="00000500000000000000" pitchFamily="2" charset="0"/>
              </a:rPr>
              <a:t>Dansk </a:t>
            </a:r>
            <a:r>
              <a:rPr lang="en-US" sz="980" dirty="0" err="1">
                <a:latin typeface="Poppins" panose="00000500000000000000" pitchFamily="2" charset="0"/>
                <a:cs typeface="Poppins" panose="00000500000000000000" pitchFamily="2" charset="0"/>
              </a:rPr>
              <a:t>Naturfredningsforening</a:t>
            </a:r>
            <a:endParaRPr lang="en-US" sz="98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Text 2">
            <a:extLst>
              <a:ext uri="{FF2B5EF4-FFF2-40B4-BE49-F238E27FC236}">
                <a16:creationId xmlns:a16="http://schemas.microsoft.com/office/drawing/2014/main" id="{14F392E1-380A-094E-C609-B051216F86CA}"/>
              </a:ext>
            </a:extLst>
          </p:cNvPr>
          <p:cNvSpPr/>
          <p:nvPr/>
        </p:nvSpPr>
        <p:spPr>
          <a:xfrm>
            <a:off x="6149037" y="3697908"/>
            <a:ext cx="26684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Jens Koed</a:t>
            </a:r>
          </a:p>
          <a:p>
            <a:pPr algn="ctr">
              <a:lnSpc>
                <a:spcPts val="1680"/>
              </a:lnSpc>
            </a:pPr>
            <a:r>
              <a:rPr lang="en-US" sz="980" dirty="0" err="1">
                <a:latin typeface="Poppins" panose="00000500000000000000" pitchFamily="2" charset="0"/>
                <a:cs typeface="Poppins" panose="00000500000000000000" pitchFamily="2" charset="0"/>
              </a:rPr>
              <a:t>Friluftsrådet</a:t>
            </a:r>
            <a:endParaRPr lang="en-US" sz="98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" name="Text 2">
            <a:extLst>
              <a:ext uri="{FF2B5EF4-FFF2-40B4-BE49-F238E27FC236}">
                <a16:creationId xmlns:a16="http://schemas.microsoft.com/office/drawing/2014/main" id="{5C9CAC48-3071-4AF7-092C-C0B3C9C963E2}"/>
              </a:ext>
            </a:extLst>
          </p:cNvPr>
          <p:cNvSpPr/>
          <p:nvPr/>
        </p:nvSpPr>
        <p:spPr>
          <a:xfrm>
            <a:off x="333695" y="5183086"/>
            <a:ext cx="26684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Kurt Due Johansen</a:t>
            </a:r>
          </a:p>
          <a:p>
            <a:pPr algn="ctr">
              <a:lnSpc>
                <a:spcPts val="1680"/>
              </a:lnSpc>
            </a:pPr>
            <a:r>
              <a:rPr lang="en-US" sz="980" dirty="0">
                <a:latin typeface="Poppins" panose="00000500000000000000" pitchFamily="2" charset="0"/>
                <a:cs typeface="Poppins" panose="00000500000000000000" pitchFamily="2" charset="0"/>
              </a:rPr>
              <a:t>Dansk </a:t>
            </a:r>
            <a:r>
              <a:rPr lang="en-US" sz="980" dirty="0" err="1">
                <a:latin typeface="Poppins" panose="00000500000000000000" pitchFamily="2" charset="0"/>
                <a:cs typeface="Poppins" panose="00000500000000000000" pitchFamily="2" charset="0"/>
              </a:rPr>
              <a:t>Ornitologisk</a:t>
            </a:r>
            <a:r>
              <a:rPr lang="en-US" sz="98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80" dirty="0" err="1">
                <a:latin typeface="Poppins" panose="00000500000000000000" pitchFamily="2" charset="0"/>
                <a:cs typeface="Poppins" panose="00000500000000000000" pitchFamily="2" charset="0"/>
              </a:rPr>
              <a:t>Forening</a:t>
            </a:r>
            <a:endParaRPr lang="en-US" sz="98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Text 2">
            <a:extLst>
              <a:ext uri="{FF2B5EF4-FFF2-40B4-BE49-F238E27FC236}">
                <a16:creationId xmlns:a16="http://schemas.microsoft.com/office/drawing/2014/main" id="{B1E5BB6A-BA5B-30D8-B764-5D769B8E390E}"/>
              </a:ext>
            </a:extLst>
          </p:cNvPr>
          <p:cNvSpPr/>
          <p:nvPr/>
        </p:nvSpPr>
        <p:spPr>
          <a:xfrm>
            <a:off x="3263725" y="5192611"/>
            <a:ext cx="26684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Linda B. Høgh</a:t>
            </a:r>
          </a:p>
          <a:p>
            <a:pPr algn="ctr">
              <a:lnSpc>
                <a:spcPts val="1680"/>
              </a:lnSpc>
            </a:pPr>
            <a:r>
              <a:rPr lang="en-US" sz="980" dirty="0" err="1">
                <a:latin typeface="Poppins" panose="00000500000000000000" pitchFamily="2" charset="0"/>
                <a:cs typeface="Poppins" panose="00000500000000000000" pitchFamily="2" charset="0"/>
              </a:rPr>
              <a:t>Danmarks</a:t>
            </a:r>
            <a:r>
              <a:rPr lang="en-US" sz="98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80" dirty="0" err="1">
                <a:latin typeface="Poppins" panose="00000500000000000000" pitchFamily="2" charset="0"/>
                <a:cs typeface="Poppins" panose="00000500000000000000" pitchFamily="2" charset="0"/>
              </a:rPr>
              <a:t>Sportsfiskerforbund</a:t>
            </a:r>
            <a:endParaRPr lang="en-US" sz="98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Text 2">
            <a:extLst>
              <a:ext uri="{FF2B5EF4-FFF2-40B4-BE49-F238E27FC236}">
                <a16:creationId xmlns:a16="http://schemas.microsoft.com/office/drawing/2014/main" id="{3BD922FF-4265-062E-C8D2-DC0A624B1C80}"/>
              </a:ext>
            </a:extLst>
          </p:cNvPr>
          <p:cNvSpPr/>
          <p:nvPr/>
        </p:nvSpPr>
        <p:spPr>
          <a:xfrm>
            <a:off x="6096715" y="5183086"/>
            <a:ext cx="266842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Dorte Skræm</a:t>
            </a:r>
          </a:p>
          <a:p>
            <a:pPr algn="ctr">
              <a:lnSpc>
                <a:spcPts val="1680"/>
              </a:lnSpc>
            </a:pPr>
            <a:r>
              <a:rPr lang="en-US" sz="980" dirty="0">
                <a:latin typeface="Poppins" panose="00000500000000000000" pitchFamily="2" charset="0"/>
                <a:cs typeface="Poppins" panose="00000500000000000000" pitchFamily="2" charset="0"/>
              </a:rPr>
              <a:t>DANVA</a:t>
            </a:r>
          </a:p>
        </p:txBody>
      </p:sp>
    </p:spTree>
    <p:extLst>
      <p:ext uri="{BB962C8B-B14F-4D97-AF65-F5344CB8AC3E}">
        <p14:creationId xmlns:p14="http://schemas.microsoft.com/office/powerpoint/2010/main" val="170686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429</Words>
  <Application>Microsoft Office PowerPoint</Application>
  <PresentationFormat>Skærmshow (4:3)</PresentationFormat>
  <Paragraphs>101</Paragraphs>
  <Slides>13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Poppins</vt:lpstr>
      <vt:lpstr>Poppins ExtraBold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Trille Sabrina Yosefipor</dc:creator>
  <cp:keywords/>
  <dc:description>generated using python-pptx</dc:description>
  <cp:lastModifiedBy>Trille Sabrina Yosefipor</cp:lastModifiedBy>
  <cp:revision>12</cp:revision>
  <cp:lastPrinted>2025-11-03T13:40:41Z</cp:lastPrinted>
  <dcterms:created xsi:type="dcterms:W3CDTF">2013-01-27T09:14:16Z</dcterms:created>
  <dcterms:modified xsi:type="dcterms:W3CDTF">2025-11-03T14:01:13Z</dcterms:modified>
  <cp:category/>
</cp:coreProperties>
</file>